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sldIdLst>
    <p:sldId id="260" r:id="rId2"/>
    <p:sldId id="257" r:id="rId3"/>
    <p:sldId id="271" r:id="rId4"/>
    <p:sldId id="264" r:id="rId5"/>
    <p:sldId id="270" r:id="rId6"/>
    <p:sldId id="273" r:id="rId7"/>
    <p:sldId id="275" r:id="rId8"/>
    <p:sldId id="274" r:id="rId9"/>
    <p:sldId id="276" r:id="rId10"/>
    <p:sldId id="27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5" pos="1723" userDrawn="1">
          <p15:clr>
            <a:srgbClr val="A4A3A4"/>
          </p15:clr>
        </p15:guide>
        <p15:guide id="6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1D2286"/>
    <a:srgbClr val="2D3F9B"/>
    <a:srgbClr val="171B9E"/>
    <a:srgbClr val="304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5" autoAdjust="0"/>
  </p:normalViewPr>
  <p:slideViewPr>
    <p:cSldViewPr snapToGrid="0" snapToObjects="1">
      <p:cViewPr varScale="1">
        <p:scale>
          <a:sx n="66" d="100"/>
          <a:sy n="66" d="100"/>
        </p:scale>
        <p:origin x="876" y="48"/>
      </p:cViewPr>
      <p:guideLst>
        <p:guide orient="horz" pos="2160"/>
        <p:guide pos="3809"/>
        <p:guide orient="horz" pos="2319"/>
        <p:guide pos="1723"/>
        <p:guide pos="7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DA5B-4CCD-4B41-931F-17F72A80724F}" type="datetimeFigureOut">
              <a:rPr lang="en-IN" smtClean="0"/>
              <a:t>19-02-2019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B05F8-EAFF-411C-9187-BC6B8C616D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5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958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999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041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616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29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03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35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581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B05F8-EAFF-411C-9187-BC6B8C616D05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907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1D2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5C5D0E-B109-4652-B10E-F630384E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867" y="260350"/>
            <a:ext cx="7404357" cy="6858000"/>
          </a:xfrm>
          <a:prstGeom prst="rect">
            <a:avLst/>
          </a:prstGeom>
        </p:spPr>
      </p:pic>
      <p:pic>
        <p:nvPicPr>
          <p:cNvPr id="13" name="Picture 12" descr="2016-07-FundsIndia-Logo_02.png">
            <a:extLst>
              <a:ext uri="{FF2B5EF4-FFF2-40B4-BE49-F238E27FC236}">
                <a16:creationId xmlns:a16="http://schemas.microsoft.com/office/drawing/2014/main" id="{B0F3C807-B785-416A-BB5A-E10EE808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74" y="5229590"/>
            <a:ext cx="5076025" cy="17556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5E6B88-8C2B-4D74-948D-AD6032792A42}"/>
              </a:ext>
            </a:extLst>
          </p:cNvPr>
          <p:cNvCxnSpPr>
            <a:cxnSpLocks/>
          </p:cNvCxnSpPr>
          <p:nvPr/>
        </p:nvCxnSpPr>
        <p:spPr>
          <a:xfrm>
            <a:off x="971128" y="3619021"/>
            <a:ext cx="81728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8">
            <a:extLst>
              <a:ext uri="{FF2B5EF4-FFF2-40B4-BE49-F238E27FC236}">
                <a16:creationId xmlns:a16="http://schemas.microsoft.com/office/drawing/2014/main" id="{5E480017-E36A-4BA2-B875-26E69D6E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9" y="2291779"/>
            <a:ext cx="7913251" cy="13281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F8A2BF-5A43-4B04-88F9-5BD9842E1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784" y="3628169"/>
            <a:ext cx="7914216" cy="75406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CFB9F-D873-40B4-B6F6-1C1001462425}"/>
              </a:ext>
            </a:extLst>
          </p:cNvPr>
          <p:cNvCxnSpPr>
            <a:cxnSpLocks/>
          </p:cNvCxnSpPr>
          <p:nvPr userDrawn="1"/>
        </p:nvCxnSpPr>
        <p:spPr>
          <a:xfrm>
            <a:off x="971128" y="3619021"/>
            <a:ext cx="81728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D2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5C5D0E-B109-4652-B10E-F630384E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867" y="260350"/>
            <a:ext cx="7404357" cy="6858000"/>
          </a:xfrm>
          <a:prstGeom prst="rect">
            <a:avLst/>
          </a:prstGeom>
        </p:spPr>
      </p:pic>
      <p:pic>
        <p:nvPicPr>
          <p:cNvPr id="13" name="Picture 12" descr="2016-07-FundsIndia-Logo_02.png">
            <a:extLst>
              <a:ext uri="{FF2B5EF4-FFF2-40B4-BE49-F238E27FC236}">
                <a16:creationId xmlns:a16="http://schemas.microsoft.com/office/drawing/2014/main" id="{B0F3C807-B785-416A-BB5A-E10EE808F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74" y="5229590"/>
            <a:ext cx="5076025" cy="17556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5E6B88-8C2B-4D74-948D-AD6032792A42}"/>
              </a:ext>
            </a:extLst>
          </p:cNvPr>
          <p:cNvCxnSpPr>
            <a:cxnSpLocks/>
          </p:cNvCxnSpPr>
          <p:nvPr userDrawn="1"/>
        </p:nvCxnSpPr>
        <p:spPr>
          <a:xfrm>
            <a:off x="971128" y="3619021"/>
            <a:ext cx="81728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8">
            <a:extLst>
              <a:ext uri="{FF2B5EF4-FFF2-40B4-BE49-F238E27FC236}">
                <a16:creationId xmlns:a16="http://schemas.microsoft.com/office/drawing/2014/main" id="{5E480017-E36A-4BA2-B875-26E69D6E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9" y="2291779"/>
            <a:ext cx="7913251" cy="132819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F8A2BF-5A43-4B04-88F9-5BD9842E1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784" y="3628169"/>
            <a:ext cx="7914216" cy="75406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36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873955-96B2-4B91-AB13-F9962EC8F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867" y="260350"/>
            <a:ext cx="7404357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D0609F-5DD2-4D87-B6F1-0358E6E9BE15}"/>
              </a:ext>
            </a:extLst>
          </p:cNvPr>
          <p:cNvCxnSpPr>
            <a:cxnSpLocks/>
          </p:cNvCxnSpPr>
          <p:nvPr userDrawn="1"/>
        </p:nvCxnSpPr>
        <p:spPr>
          <a:xfrm>
            <a:off x="971128" y="3619021"/>
            <a:ext cx="81728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2016-07-FundsIndia-Logo_02.png">
            <a:extLst>
              <a:ext uri="{FF2B5EF4-FFF2-40B4-BE49-F238E27FC236}">
                <a16:creationId xmlns:a16="http://schemas.microsoft.com/office/drawing/2014/main" id="{900E5E5E-491E-422F-AAB8-F352AB0C2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74" y="5229590"/>
            <a:ext cx="5076025" cy="1755648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45DC137E-D17F-4E8D-A760-13537132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9" y="2325256"/>
            <a:ext cx="7943271" cy="12392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B25135-495E-4BAD-B8B2-ADDD1AE00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783" y="3628169"/>
            <a:ext cx="7944236" cy="75406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07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0552"/>
            <a:ext cx="10972800" cy="31480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E6E6A-DC47-4B62-A8A1-3FD1884BA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0234C-F8C7-42E3-AF6F-DEB59BD139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7990388-FFED-4181-BE22-2896F5F0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43F330-B8C0-4CBA-AD47-FC66D8DC1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486401"/>
            <a:ext cx="10972800" cy="10255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i="1">
                <a:solidFill>
                  <a:srgbClr val="00B05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IN" i="1" dirty="0">
                <a:solidFill>
                  <a:srgbClr val="19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  <a:endParaRPr lang="en-US" i="1" dirty="0">
              <a:solidFill>
                <a:srgbClr val="1987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1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A9895-279B-43C0-9176-750F2036E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0956" y="2990796"/>
            <a:ext cx="4735277" cy="8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873955-96B2-4B91-AB13-F9962EC8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867" y="260350"/>
            <a:ext cx="7404357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D0609F-5DD2-4D87-B6F1-0358E6E9BE15}"/>
              </a:ext>
            </a:extLst>
          </p:cNvPr>
          <p:cNvCxnSpPr>
            <a:cxnSpLocks/>
          </p:cNvCxnSpPr>
          <p:nvPr/>
        </p:nvCxnSpPr>
        <p:spPr>
          <a:xfrm>
            <a:off x="971128" y="3619021"/>
            <a:ext cx="81728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2016-07-FundsIndia-Logo_02.png">
            <a:extLst>
              <a:ext uri="{FF2B5EF4-FFF2-40B4-BE49-F238E27FC236}">
                <a16:creationId xmlns:a16="http://schemas.microsoft.com/office/drawing/2014/main" id="{900E5E5E-491E-422F-AAB8-F352AB0C2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74" y="5229590"/>
            <a:ext cx="5076025" cy="1755648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45DC137E-D17F-4E8D-A760-13537132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9" y="2325256"/>
            <a:ext cx="7943271" cy="123929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B25135-495E-4BAD-B8B2-ADDD1AE00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783" y="3628169"/>
            <a:ext cx="7944236" cy="75406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2C85C4-4C27-426A-AC10-BF3CF2271C0A}"/>
              </a:ext>
            </a:extLst>
          </p:cNvPr>
          <p:cNvCxnSpPr>
            <a:cxnSpLocks/>
          </p:cNvCxnSpPr>
          <p:nvPr userDrawn="1"/>
        </p:nvCxnSpPr>
        <p:spPr>
          <a:xfrm>
            <a:off x="971128" y="3619021"/>
            <a:ext cx="81728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4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0552"/>
            <a:ext cx="10972800" cy="3148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E6E6A-DC47-4B62-A8A1-3FD1884B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0234C-F8C7-42E3-AF6F-DEB59BD1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7990388-FFED-4181-BE22-2896F5F0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43F330-B8C0-4CBA-AD47-FC66D8DC1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486401"/>
            <a:ext cx="10972800" cy="10255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i="1">
                <a:solidFill>
                  <a:srgbClr val="00B05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IN" i="1" dirty="0">
                <a:solidFill>
                  <a:srgbClr val="198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  <a:endParaRPr lang="en-US" i="1" dirty="0">
              <a:solidFill>
                <a:srgbClr val="1987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6DEDED-3DD3-4594-B665-C0179B064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0143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0143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64BF0-440F-47D7-8C74-6CD5AE84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E6B300-9DC2-4F83-A8E6-2D0BB3AB9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267C6-F260-4DC2-91D7-75F56E8E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4966"/>
            <a:ext cx="10972800" cy="61970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86CCF-099A-49AD-8A13-EBA9B9CC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FB247-8200-43B4-8DE5-0FE42F17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CCC27-0EB9-4B85-8A65-0900DE5C1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1CDE5B-1731-4A6B-BE34-C3C73CAC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9A7F3-1B25-4376-8D20-A0900127B8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E7293-8E4C-486A-94C0-4D0CCD417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1337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133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542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CAACB-1805-46C5-9AD1-56EA02A7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DB1A91-7BEC-47A2-9A5E-32F19F13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F2521-373B-44DC-848D-43F901319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91758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5766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4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3F6E-AA17-4F5F-9E20-DB5EA18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35713-C23C-4839-B3D8-0E4DBBCB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73" y="121401"/>
            <a:ext cx="2692352" cy="498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42BCA-47FF-43F3-8D8D-A16F518D7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8130073" cy="6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A9895-279B-43C0-9176-750F2036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56" y="2990796"/>
            <a:ext cx="4735277" cy="8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8670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2265"/>
            <a:ext cx="10972800" cy="202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49" r:id="rId10"/>
    <p:sldLayoutId id="2147483651" r:id="rId11"/>
    <p:sldLayoutId id="2147483650" r:id="rId12"/>
    <p:sldLayoutId id="2147483658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647D31-CB55-45CE-947E-013B12D8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1" y="1436914"/>
            <a:ext cx="9202058" cy="3075550"/>
          </a:xfrm>
        </p:spPr>
        <p:txBody>
          <a:bodyPr>
            <a:normAutofit/>
          </a:bodyPr>
          <a:lstStyle/>
          <a:p>
            <a:r>
              <a:rPr lang="en-IN" sz="4400" dirty="0"/>
              <a:t>Questions to ask fund managers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81346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0458" y="113156"/>
            <a:ext cx="76682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focused with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07373"/>
            <a:ext cx="10668000" cy="52353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2600" b="1" dirty="0"/>
              <a:t>What is the objective behind your discussion with the fund manager?</a:t>
            </a:r>
          </a:p>
          <a:p>
            <a:pPr marL="0" indent="0">
              <a:lnSpc>
                <a:spcPct val="134000"/>
              </a:lnSpc>
              <a:buNone/>
            </a:pPr>
            <a:endParaRPr lang="en-US" sz="2600" b="1" dirty="0"/>
          </a:p>
          <a:p>
            <a:pPr>
              <a:lnSpc>
                <a:spcPct val="134000"/>
              </a:lnSpc>
            </a:pPr>
            <a:r>
              <a:rPr lang="en-US" sz="2600" dirty="0"/>
              <a:t>What is the most asked question (other than returns) by your investor on a scheme performance for which you don’t have an answer?</a:t>
            </a:r>
          </a:p>
          <a:p>
            <a:pPr>
              <a:lnSpc>
                <a:spcPct val="134000"/>
              </a:lnSpc>
            </a:pPr>
            <a:r>
              <a:rPr lang="en-US" sz="2600" dirty="0"/>
              <a:t>What will help you identify upcoming performers rather than the past performers?</a:t>
            </a:r>
          </a:p>
          <a:p>
            <a:pPr>
              <a:lnSpc>
                <a:spcPct val="134000"/>
              </a:lnSpc>
            </a:pPr>
            <a:r>
              <a:rPr lang="en-US" sz="2600" dirty="0"/>
              <a:t>What will help you provide direction on fund’s strategy following a government action/regulation?</a:t>
            </a:r>
          </a:p>
          <a:p>
            <a:pPr>
              <a:lnSpc>
                <a:spcPct val="134000"/>
              </a:lnSpc>
            </a:pPr>
            <a:r>
              <a:rPr lang="en-US" sz="2600" dirty="0"/>
              <a:t>What are the 3 things that you can tell your investor about a specific scheme?</a:t>
            </a:r>
          </a:p>
          <a:p>
            <a:pPr>
              <a:lnSpc>
                <a:spcPct val="134000"/>
              </a:lnSpc>
            </a:pPr>
            <a:endParaRPr lang="en-US" sz="3000" dirty="0"/>
          </a:p>
          <a:p>
            <a:pPr marL="0" indent="0">
              <a:lnSpc>
                <a:spcPct val="134000"/>
              </a:lnSpc>
              <a:buNone/>
            </a:pPr>
            <a:endParaRPr lang="en-US" sz="3000" dirty="0"/>
          </a:p>
          <a:p>
            <a:pPr marL="0" indent="0">
              <a:lnSpc>
                <a:spcPct val="134000"/>
              </a:lnSpc>
              <a:buNone/>
            </a:pPr>
            <a:endParaRPr lang="en-US" sz="3000" dirty="0"/>
          </a:p>
          <a:p>
            <a:pPr marL="0" indent="0">
              <a:lnSpc>
                <a:spcPct val="134000"/>
              </a:lnSpc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31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0828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0458" y="113156"/>
            <a:ext cx="76682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 that are best not asked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610574"/>
            <a:ext cx="10668000" cy="4643252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n-US" sz="3000" dirty="0"/>
              <a:t>Ask not how much a fund can generate.</a:t>
            </a:r>
          </a:p>
          <a:p>
            <a:pPr>
              <a:lnSpc>
                <a:spcPct val="134000"/>
              </a:lnSpc>
            </a:pPr>
            <a:r>
              <a:rPr lang="en-US" sz="3000" dirty="0"/>
              <a:t>Ask not where the market will be one year down the line.</a:t>
            </a:r>
          </a:p>
          <a:p>
            <a:pPr>
              <a:lnSpc>
                <a:spcPct val="134000"/>
              </a:lnSpc>
            </a:pPr>
            <a:r>
              <a:rPr lang="en-US" sz="3000" dirty="0"/>
              <a:t>Ask not for the fund manager’s opinion on regulator/government’s action.</a:t>
            </a:r>
          </a:p>
          <a:p>
            <a:pPr>
              <a:lnSpc>
                <a:spcPct val="134000"/>
              </a:lnSpc>
            </a:pPr>
            <a:r>
              <a:rPr lang="en-US" sz="3000" dirty="0"/>
              <a:t>Ask not which fund your investor should be investing in now.</a:t>
            </a:r>
          </a:p>
          <a:p>
            <a:pPr marL="0" indent="0">
              <a:lnSpc>
                <a:spcPct val="134000"/>
              </a:lnSpc>
              <a:buNone/>
            </a:pPr>
            <a:endParaRPr lang="en-US" sz="3000" dirty="0"/>
          </a:p>
          <a:p>
            <a:pPr marL="0" indent="0">
              <a:lnSpc>
                <a:spcPct val="134000"/>
              </a:lnSpc>
              <a:buNone/>
            </a:pPr>
            <a:endParaRPr lang="en-US" sz="3000" dirty="0"/>
          </a:p>
          <a:p>
            <a:pPr marL="0" indent="0">
              <a:lnSpc>
                <a:spcPct val="134000"/>
              </a:lnSpc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31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94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0458" y="113156"/>
            <a:ext cx="766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is not always about returns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957263"/>
            <a:ext cx="10668000" cy="516644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3600" b="1" dirty="0">
                <a:solidFill>
                  <a:srgbClr val="FF0000"/>
                </a:solidFill>
              </a:rPr>
              <a:t>Ask not how much a fund can generate</a:t>
            </a:r>
          </a:p>
          <a:p>
            <a:pPr marL="0" indent="0">
              <a:lnSpc>
                <a:spcPct val="134000"/>
              </a:lnSpc>
              <a:buNone/>
            </a:pPr>
            <a:endParaRPr lang="en-US" sz="3100" b="1" dirty="0"/>
          </a:p>
          <a:p>
            <a:pPr marL="0" indent="0">
              <a:lnSpc>
                <a:spcPct val="134000"/>
              </a:lnSpc>
              <a:buNone/>
            </a:pPr>
            <a:r>
              <a:rPr lang="en-US" sz="3100" b="1" dirty="0"/>
              <a:t>This question is not only irrelevant in a market-linked product but also does some damage on fund management as well.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sz="3100" b="1" dirty="0"/>
              <a:t>Here’s how: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The pressure of sales (and distributors) can really nudge fund houses/fund managers to push the boundaries of risk.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It can lead to high churns, too many tactical calls.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It can lead to  a sharp high performance followed by steep fall in a fund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It can lead to credit traps.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239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198" y="113156"/>
            <a:ext cx="716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is not always about returns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1609894"/>
            <a:ext cx="8948055" cy="490061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3500" b="1" dirty="0"/>
              <a:t>Ask: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800" dirty="0"/>
              <a:t>Ask whether the fund will beat its benchmark consistently and how.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800" dirty="0"/>
              <a:t>Ask why an investor need to pay more for a fund that cannot beat an index for 2 consecutive years.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800" dirty="0"/>
              <a:t>Where the returns came from last year or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800" dirty="0"/>
              <a:t>Why the returns did not come by last year.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1635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198" y="113156"/>
            <a:ext cx="716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is not always about returns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F8890C-A626-4704-8480-3A572C0CD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170838"/>
              </p:ext>
            </p:extLst>
          </p:nvPr>
        </p:nvGraphicFramePr>
        <p:xfrm>
          <a:off x="1175657" y="1378857"/>
          <a:ext cx="8548915" cy="45722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2357">
                  <a:extLst>
                    <a:ext uri="{9D8B030D-6E8A-4147-A177-3AD203B41FA5}">
                      <a16:colId xmlns:a16="http://schemas.microsoft.com/office/drawing/2014/main" val="330694400"/>
                    </a:ext>
                  </a:extLst>
                </a:gridCol>
                <a:gridCol w="1782186">
                  <a:extLst>
                    <a:ext uri="{9D8B030D-6E8A-4147-A177-3AD203B41FA5}">
                      <a16:colId xmlns:a16="http://schemas.microsoft.com/office/drawing/2014/main" val="867746920"/>
                    </a:ext>
                  </a:extLst>
                </a:gridCol>
                <a:gridCol w="1782186">
                  <a:extLst>
                    <a:ext uri="{9D8B030D-6E8A-4147-A177-3AD203B41FA5}">
                      <a16:colId xmlns:a16="http://schemas.microsoft.com/office/drawing/2014/main" val="3686598949"/>
                    </a:ext>
                  </a:extLst>
                </a:gridCol>
                <a:gridCol w="1782186">
                  <a:extLst>
                    <a:ext uri="{9D8B030D-6E8A-4147-A177-3AD203B41FA5}">
                      <a16:colId xmlns:a16="http://schemas.microsoft.com/office/drawing/2014/main" val="806308878"/>
                    </a:ext>
                  </a:extLst>
                </a:gridCol>
              </a:tblGrid>
              <a:tr h="349392"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2016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2017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2018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78520"/>
                  </a:ext>
                </a:extLst>
              </a:tr>
              <a:tr h="349392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>
                          <a:effectLst/>
                        </a:rPr>
                        <a:t>Multi cap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2339595184"/>
                  </a:ext>
                </a:extLst>
              </a:tr>
              <a:tr h="69668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IDFC Focused Equity (IDFC Imperial Equity)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1.79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54.57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-12.65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3136225198"/>
                  </a:ext>
                </a:extLst>
              </a:tr>
              <a:tr h="69668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Invesco India Growth Opportunities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3.34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39.73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-0.24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3054548063"/>
                  </a:ext>
                </a:extLst>
              </a:tr>
              <a:tr h="69668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Aditya Birla Sun Life Pure Value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9.02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56.19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-23.35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2688248385"/>
                  </a:ext>
                </a:extLst>
              </a:tr>
              <a:tr h="349392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Category average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5.11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38.29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-6.55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2093991849"/>
                  </a:ext>
                </a:extLst>
              </a:tr>
              <a:tr h="349392"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1447630509"/>
                  </a:ext>
                </a:extLst>
              </a:tr>
              <a:tr h="349392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>
                          <a:effectLst/>
                        </a:rPr>
                        <a:t>Large cap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1552662332"/>
                  </a:ext>
                </a:extLst>
              </a:tr>
              <a:tr h="349392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Axis Bluechip Fund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-3.63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38.13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6.51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1221861335"/>
                  </a:ext>
                </a:extLst>
              </a:tr>
              <a:tr h="349392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Category average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2.89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30.62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-1.70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0" marR="1840" marT="1840" marB="0" anchor="b"/>
                </a:tc>
                <a:extLst>
                  <a:ext uri="{0D108BD9-81ED-4DB2-BD59-A6C34878D82A}">
                    <a16:rowId xmlns:a16="http://schemas.microsoft.com/office/drawing/2014/main" val="129882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4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9" y="113156"/>
            <a:ext cx="9018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about the present, not the future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116919"/>
            <a:ext cx="10668000" cy="542902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Ask not where the market will be one year down the line.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600" b="1" dirty="0"/>
              <a:t>Ask: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600" dirty="0"/>
              <a:t>Why the market is where it is today. Eg: the Nifty returning in 2018 while broad market was not. This will provide cues on fund performance too. 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en-US" sz="2600" dirty="0"/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600" dirty="0"/>
              <a:t>Why some sectors are currently beaten down than the others.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600" dirty="0"/>
              <a:t> 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600" dirty="0"/>
              <a:t>Ask why the fund manager is holding currently underperforming sectors or still holding over-valued sectors.</a:t>
            </a:r>
          </a:p>
          <a:p>
            <a:pPr marL="0" indent="0">
              <a:lnSpc>
                <a:spcPct val="134000"/>
              </a:lnSpc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44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172" y="113156"/>
            <a:ext cx="8466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present makes a difference in the future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75190D-B811-4431-BC9B-498FEE366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62935"/>
              </p:ext>
            </p:extLst>
          </p:nvPr>
        </p:nvGraphicFramePr>
        <p:xfrm>
          <a:off x="1981198" y="1323401"/>
          <a:ext cx="8004630" cy="54214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6572">
                  <a:extLst>
                    <a:ext uri="{9D8B030D-6E8A-4147-A177-3AD203B41FA5}">
                      <a16:colId xmlns:a16="http://schemas.microsoft.com/office/drawing/2014/main" val="2256074899"/>
                    </a:ext>
                  </a:extLst>
                </a:gridCol>
                <a:gridCol w="938516">
                  <a:extLst>
                    <a:ext uri="{9D8B030D-6E8A-4147-A177-3AD203B41FA5}">
                      <a16:colId xmlns:a16="http://schemas.microsoft.com/office/drawing/2014/main" val="613498442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4077139356"/>
                    </a:ext>
                  </a:extLst>
                </a:gridCol>
                <a:gridCol w="1930399">
                  <a:extLst>
                    <a:ext uri="{9D8B030D-6E8A-4147-A177-3AD203B41FA5}">
                      <a16:colId xmlns:a16="http://schemas.microsoft.com/office/drawing/2014/main" val="693701336"/>
                    </a:ext>
                  </a:extLst>
                </a:gridCol>
              </a:tblGrid>
              <a:tr h="67412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Scheme Name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Axis Bluechip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SBI Bluechip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37676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Automobile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3.35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8.10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4000260720"/>
                  </a:ext>
                </a:extLst>
              </a:tr>
              <a:tr h="341784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Cement &amp; Cement Products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0.24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2.53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3995862645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Chemicals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1.98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0.59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3815705618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Construction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1.79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6.19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507254546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Consumer Goods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15.78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9.74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3659321972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Current Assets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18.01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6.67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1481310312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Energy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2.17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7.21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3638030919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Fertilisers &amp; Pesticides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3.55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2160281676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Financial Services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37.79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35.57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585343959"/>
                  </a:ext>
                </a:extLst>
              </a:tr>
              <a:tr h="341784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Industrial Manufacturing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3.39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3743596380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IT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16.53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6.77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2870847684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Metals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2.43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4008928740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Pharma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1.35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4.21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2632010026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Services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1.17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1054059761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Telecom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Jan-19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--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0.99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b"/>
                </a:tc>
                <a:extLst>
                  <a:ext uri="{0D108BD9-81ED-4DB2-BD59-A6C34878D82A}">
                    <a16:rowId xmlns:a16="http://schemas.microsoft.com/office/drawing/2014/main" val="218768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7A51C2-4CEF-4FE4-B011-C72B03B7974F}"/>
              </a:ext>
            </a:extLst>
          </p:cNvPr>
          <p:cNvSpPr txBox="1"/>
          <p:nvPr/>
        </p:nvSpPr>
        <p:spPr>
          <a:xfrm>
            <a:off x="1843314" y="798285"/>
            <a:ext cx="698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Exposure(%) in sectors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4377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9" y="113156"/>
            <a:ext cx="9018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fund manager tackles events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957262"/>
            <a:ext cx="10668000" cy="5429023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Ask not for the fund manager’s opinion on regulator/government’s action.</a:t>
            </a:r>
          </a:p>
          <a:p>
            <a:pPr marL="0" indent="0">
              <a:lnSpc>
                <a:spcPct val="124000"/>
              </a:lnSpc>
              <a:buNone/>
            </a:pPr>
            <a:r>
              <a:rPr lang="en-US" sz="3000" b="1" dirty="0"/>
              <a:t>Ask:</a:t>
            </a:r>
          </a:p>
          <a:p>
            <a:pPr>
              <a:lnSpc>
                <a:spcPct val="124000"/>
              </a:lnSpc>
              <a:buFontTx/>
              <a:buChar char="-"/>
            </a:pPr>
            <a:r>
              <a:rPr lang="en-US" sz="3000" dirty="0"/>
              <a:t>Ask about the fund’s strategy to tackle such action. Eg: post budget, is there a change in stance in sectors or post monetary policy what is the duration call.</a:t>
            </a:r>
          </a:p>
          <a:p>
            <a:pPr>
              <a:lnSpc>
                <a:spcPct val="124000"/>
              </a:lnSpc>
              <a:buFontTx/>
              <a:buChar char="-"/>
            </a:pPr>
            <a:r>
              <a:rPr lang="en-US" sz="3000" dirty="0"/>
              <a:t>Ask what the manager seeks to do to tackle some market events: for example – the NBFC liquidity crisis</a:t>
            </a:r>
          </a:p>
          <a:p>
            <a:pPr marL="0" indent="0">
              <a:lnSpc>
                <a:spcPct val="134000"/>
              </a:lnSpc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5579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9" y="113156"/>
            <a:ext cx="9018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decide what’s good for your customer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223" y="1610574"/>
            <a:ext cx="702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5C72F-43CB-46D9-95AC-0D25793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957262"/>
            <a:ext cx="10668000" cy="54290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3000" b="1" dirty="0">
                <a:solidFill>
                  <a:srgbClr val="FF0000"/>
                </a:solidFill>
              </a:rPr>
              <a:t>Ask not which fund your investor should be investing in now.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3000" b="1" dirty="0"/>
              <a:t>Ask: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3000" dirty="0"/>
              <a:t>The prospects for small-caps now (after the correction).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3000" dirty="0"/>
              <a:t>Whether large-caps make sense with the shrinking outperformance.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3000" dirty="0"/>
              <a:t>Ask why an investor needs duration funds and how to take signals to reduce exposure to these funds.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3000" dirty="0"/>
              <a:t>Ask whether the fund house’s short-term funds have credit exposure.</a:t>
            </a:r>
          </a:p>
          <a:p>
            <a:pPr marL="0" indent="0">
              <a:lnSpc>
                <a:spcPct val="134000"/>
              </a:lnSpc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37757243"/>
      </p:ext>
    </p:extLst>
  </p:cSld>
  <p:clrMapOvr>
    <a:masterClrMapping/>
  </p:clrMapOvr>
</p:sld>
</file>

<file path=ppt/theme/theme1.xml><?xml version="1.0" encoding="utf-8"?>
<a:theme xmlns:a="http://schemas.openxmlformats.org/drawingml/2006/main" name="FundsIndia Bran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ndsIndia Brand Theme" id="{A4AA2A70-4FCB-47CE-B7B9-45337E54BABF}" vid="{7376152A-D5D1-4955-9390-985FB42D7D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FundsIndia Brand Theme</Template>
  <TotalTime>977</TotalTime>
  <Words>689</Words>
  <Application>Microsoft Office PowerPoint</Application>
  <PresentationFormat>Widescreen</PresentationFormat>
  <Paragraphs>199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FundsIndia Brand Theme</vt:lpstr>
      <vt:lpstr>Questions to ask fund managers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U Prabhu</dc:creator>
  <cp:lastModifiedBy>vidya bala</cp:lastModifiedBy>
  <cp:revision>84</cp:revision>
  <dcterms:created xsi:type="dcterms:W3CDTF">2017-01-03T13:06:58Z</dcterms:created>
  <dcterms:modified xsi:type="dcterms:W3CDTF">2019-02-19T06:42:07Z</dcterms:modified>
</cp:coreProperties>
</file>