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93" r:id="rId2"/>
    <p:sldId id="394" r:id="rId3"/>
    <p:sldId id="395" r:id="rId4"/>
    <p:sldId id="396" r:id="rId5"/>
    <p:sldId id="397" r:id="rId6"/>
    <p:sldId id="398" r:id="rId7"/>
    <p:sldId id="402" r:id="rId8"/>
    <p:sldId id="399" r:id="rId9"/>
    <p:sldId id="400" r:id="rId10"/>
    <p:sldId id="401" r:id="rId11"/>
    <p:sldId id="404" r:id="rId12"/>
    <p:sldId id="406" r:id="rId13"/>
    <p:sldId id="407" r:id="rId14"/>
    <p:sldId id="409" r:id="rId15"/>
    <p:sldId id="410" r:id="rId16"/>
    <p:sldId id="41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69" d="100"/>
          <a:sy n="69" d="100"/>
        </p:scale>
        <p:origin x="6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C76D2-E583-4A81-9A74-A9D7560DE52B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8371-BF37-48FF-9EEA-9251307F3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chokseys-mmfsl\Desktop\Current Activities\Final Brand Guidelines 2013 - CFT\Ridge\JPEG\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73161" cy="1524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chokseys-mmfsl\Desktop\Current Activities\Final Brand Guidelines 2013 - CFT\Ridge\JPEG\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62201" cy="862653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04800"/>
            <a:ext cx="8458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          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chokseys-mmfsl\Desktop\Current Activities\Final Brand Guidelines 2013 - CFT\Ridge\JPEG\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73161" cy="1524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6781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chokseys-mmfsl\Desktop\Current Activities\Final Brand Guidelines 2013 - CFT\Ridge\JPEG\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62201" cy="86265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63524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 smtClean="0">
                <a:latin typeface="Eurostile" pitchFamily="34" charset="0"/>
              </a:rPr>
              <a:t> </a:t>
            </a:r>
            <a:fld id="{4AA1D346-2A20-4249-A125-3E0605C6719F}" type="slidenum">
              <a:rPr lang="en-US" sz="1200" baseline="0" smtClean="0">
                <a:latin typeface="Eurostile" pitchFamily="34" charset="0"/>
              </a:rPr>
              <a:pPr/>
              <a:t>‹#›</a:t>
            </a:fld>
            <a:endParaRPr lang="en-IN" sz="1200" dirty="0">
              <a:latin typeface="Eurostile" pitchFamily="34" charset="0"/>
            </a:endParaRPr>
          </a:p>
        </p:txBody>
      </p:sp>
      <p:pic>
        <p:nvPicPr>
          <p:cNvPr id="1026" name="Picture 2" descr="D:\marketing\final logo\AMC Trustee\Lt - Mahindra AM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6166433"/>
            <a:ext cx="2667000" cy="69156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totalpharmacysupply.com/media/catalog/product/cache/1/image/9df78eab33525d08d6e5fb8d27136e95/6120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Where Do We Go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From Here?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Life After Regulatory Revisions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1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This Approach Has </a:t>
            </a:r>
            <a:br>
              <a:rPr lang="en-US" dirty="0" smtClean="0"/>
            </a:br>
            <a:r>
              <a:rPr lang="en-US" dirty="0" smtClean="0"/>
              <a:t>High Probability of Success?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Product manufacturers are sellers not advisors</a:t>
            </a:r>
          </a:p>
          <a:p>
            <a:endParaRPr lang="en-US" dirty="0"/>
          </a:p>
          <a:p>
            <a:r>
              <a:rPr lang="en-US" dirty="0" smtClean="0"/>
              <a:t>Every seller claims to solve every problem (to a man with a hammer every problem looks like a nail!)</a:t>
            </a:r>
          </a:p>
          <a:p>
            <a:endParaRPr lang="en-US" dirty="0" smtClean="0"/>
          </a:p>
          <a:p>
            <a:r>
              <a:rPr lang="en-US" dirty="0"/>
              <a:t>No clarity </a:t>
            </a:r>
            <a:r>
              <a:rPr lang="en-US" dirty="0" smtClean="0"/>
              <a:t>or comparability of risks</a:t>
            </a:r>
            <a:r>
              <a:rPr lang="en-US" dirty="0"/>
              <a:t>, costs and </a:t>
            </a:r>
            <a:r>
              <a:rPr lang="en-US" dirty="0" smtClean="0"/>
              <a:t>fees of different investment opportunities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379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7219"/>
            <a:ext cx="7886700" cy="994172"/>
          </a:xfrm>
        </p:spPr>
        <p:txBody>
          <a:bodyPr>
            <a:noAutofit/>
          </a:bodyPr>
          <a:lstStyle/>
          <a:p>
            <a:r>
              <a:rPr lang="en-US" sz="3600" dirty="0"/>
              <a:t>Alternative 2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You Be A </a:t>
            </a:r>
            <a:r>
              <a:rPr lang="en-US" sz="4000" dirty="0" smtClean="0"/>
              <a:t>Specialist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How Do You Choose A Specialization?</a:t>
            </a:r>
          </a:p>
        </p:txBody>
      </p:sp>
    </p:spTree>
    <p:extLst>
      <p:ext uri="{BB962C8B-B14F-4D97-AF65-F5344CB8AC3E}">
        <p14:creationId xmlns:p14="http://schemas.microsoft.com/office/powerpoint/2010/main" val="204291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8803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Be </a:t>
            </a:r>
            <a:r>
              <a:rPr lang="en-US" dirty="0" smtClean="0"/>
              <a:t>A Customer Specialist…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2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Many Customer Types. And One Size Does Not Fit All!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Urban </a:t>
            </a:r>
            <a:r>
              <a:rPr lang="en-US" dirty="0" smtClean="0"/>
              <a:t>vs Non urban</a:t>
            </a:r>
          </a:p>
          <a:p>
            <a:r>
              <a:rPr lang="en-US" dirty="0" smtClean="0"/>
              <a:t>Income earners vs non </a:t>
            </a:r>
            <a:r>
              <a:rPr lang="en-US" dirty="0" smtClean="0"/>
              <a:t>earners</a:t>
            </a:r>
            <a:endParaRPr lang="en-US" dirty="0" smtClean="0"/>
          </a:p>
          <a:p>
            <a:r>
              <a:rPr lang="en-US" dirty="0" smtClean="0"/>
              <a:t>Young vs Not young</a:t>
            </a:r>
          </a:p>
          <a:p>
            <a:r>
              <a:rPr lang="en-US" dirty="0" smtClean="0"/>
              <a:t>Men vs </a:t>
            </a:r>
            <a:r>
              <a:rPr lang="en-US" dirty="0" smtClean="0"/>
              <a:t>women</a:t>
            </a:r>
            <a:endParaRPr lang="en-US" dirty="0" smtClean="0"/>
          </a:p>
          <a:p>
            <a:r>
              <a:rPr lang="en-US" dirty="0" smtClean="0"/>
              <a:t>Retired vs not retired</a:t>
            </a:r>
          </a:p>
          <a:p>
            <a:r>
              <a:rPr lang="en-US" dirty="0" smtClean="0"/>
              <a:t>Independent vs with dependents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5369923" y="2793274"/>
            <a:ext cx="3164477" cy="23121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Pick your mix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55177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Need To Re-Imagine Your Business’ Relevance For Your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Create research based advice framework</a:t>
            </a:r>
          </a:p>
          <a:p>
            <a:endParaRPr lang="en-US" dirty="0"/>
          </a:p>
          <a:p>
            <a:r>
              <a:rPr lang="en-US" dirty="0" smtClean="0"/>
              <a:t>Create Deeper Access in Identifiable Segments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Invest in Your Business</a:t>
            </a:r>
          </a:p>
          <a:p>
            <a:endParaRPr lang="en-US" dirty="0"/>
          </a:p>
          <a:p>
            <a:r>
              <a:rPr lang="en-US" dirty="0" smtClean="0"/>
              <a:t>Institutionalize Your Business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4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Regulatory Push Is Also To Institutionalize the Business….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b="1" u="sng" dirty="0" smtClean="0"/>
          </a:p>
          <a:p>
            <a:pPr marL="0" indent="0" algn="ctr">
              <a:buNone/>
            </a:pPr>
            <a:r>
              <a:rPr lang="en-US" b="1" u="sng" dirty="0" smtClean="0"/>
              <a:t>What Are Your Alternatives / Opportunities?</a:t>
            </a:r>
          </a:p>
          <a:p>
            <a:endParaRPr lang="en-US" dirty="0"/>
          </a:p>
          <a:p>
            <a:r>
              <a:rPr lang="en-US" dirty="0" smtClean="0"/>
              <a:t>Join a Well Established, Well Funded and Well Branded Network</a:t>
            </a:r>
          </a:p>
          <a:p>
            <a:endParaRPr lang="en-US" dirty="0"/>
          </a:p>
          <a:p>
            <a:r>
              <a:rPr lang="en-US" dirty="0" smtClean="0"/>
              <a:t>Start A Network Together with Others</a:t>
            </a:r>
          </a:p>
          <a:p>
            <a:endParaRPr lang="en-US" dirty="0"/>
          </a:p>
          <a:p>
            <a:r>
              <a:rPr lang="en-US" dirty="0" smtClean="0"/>
              <a:t>Invest in creating a Financial GP </a:t>
            </a:r>
          </a:p>
          <a:p>
            <a:endParaRPr lang="en-US" dirty="0"/>
          </a:p>
          <a:p>
            <a:r>
              <a:rPr lang="en-US" dirty="0" smtClean="0"/>
              <a:t>Consolidate to Start A Segment Play / Niche Play</a:t>
            </a:r>
          </a:p>
        </p:txBody>
      </p:sp>
    </p:spTree>
    <p:extLst>
      <p:ext uri="{BB962C8B-B14F-4D97-AF65-F5344CB8AC3E}">
        <p14:creationId xmlns:p14="http://schemas.microsoft.com/office/powerpoint/2010/main" val="4034136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1732"/>
            <a:ext cx="7886700" cy="994172"/>
          </a:xfrm>
        </p:spPr>
        <p:txBody>
          <a:bodyPr/>
          <a:lstStyle/>
          <a:p>
            <a:r>
              <a:rPr lang="en-US" dirty="0" smtClean="0"/>
              <a:t>One Thing Is 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5269486"/>
            <a:ext cx="8515350" cy="113131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The journey from here on has to be planned on a different road. </a:t>
            </a:r>
          </a:p>
          <a:p>
            <a:pPr marL="0" indent="0" algn="ctr">
              <a:buNone/>
            </a:pPr>
            <a:r>
              <a:rPr lang="en-US" dirty="0" smtClean="0"/>
              <a:t>The road we all took so far to get here has ended!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8" y="1953816"/>
            <a:ext cx="4429125" cy="29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0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Challenges We Are Facing as Advisors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Income threatens to drop considerably from sales of MFs</a:t>
            </a:r>
          </a:p>
          <a:p>
            <a:pPr lvl="1"/>
            <a:r>
              <a:rPr lang="en-US" dirty="0" smtClean="0"/>
              <a:t>Upfront cash flows to get restricted severely</a:t>
            </a:r>
          </a:p>
          <a:p>
            <a:endParaRPr lang="en-US" dirty="0" smtClean="0"/>
          </a:p>
          <a:p>
            <a:r>
              <a:rPr lang="en-US" dirty="0" smtClean="0"/>
              <a:t>Direct transactions are looming as a threat: large free platforms emerging</a:t>
            </a:r>
          </a:p>
          <a:p>
            <a:endParaRPr lang="en-US" dirty="0"/>
          </a:p>
          <a:p>
            <a:r>
              <a:rPr lang="en-US" dirty="0" smtClean="0"/>
              <a:t>Lower ability to </a:t>
            </a:r>
            <a:r>
              <a:rPr lang="en-US" dirty="0" smtClean="0"/>
              <a:t>service clients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Business conflict against client exit from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2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Fall In Income is #1 Concern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 smtClean="0"/>
              <a:t>we</a:t>
            </a:r>
            <a:r>
              <a:rPr lang="en-US" dirty="0" smtClean="0"/>
              <a:t> substitute </a:t>
            </a:r>
            <a:r>
              <a:rPr lang="en-US" dirty="0" smtClean="0"/>
              <a:t>in some </a:t>
            </a:r>
            <a:r>
              <a:rPr lang="en-US" dirty="0" smtClean="0"/>
              <a:t>ways?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 more business with smaller AMCs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Gather more AUM </a:t>
            </a:r>
            <a:r>
              <a:rPr lang="en-US" dirty="0" smtClean="0"/>
              <a:t>overall: widen the pipe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Gather AUM via client referrals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most important, is to evaluate an opportunity that is staring the face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8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Surge In Incomes Is Coming! </a:t>
            </a:r>
            <a:endParaRPr lang="en-US" dirty="0"/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10000" contrast="14000"/>
                    </a14:imgEffect>
                  </a14:imgLayer>
                </a14:imgProps>
              </a:ext>
            </a:extLst>
          </a:blip>
          <a:srcRect t="8762" r="3454" b="10514"/>
          <a:stretch/>
        </p:blipFill>
        <p:spPr>
          <a:xfrm>
            <a:off x="0" y="1752601"/>
            <a:ext cx="9144000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458200" cy="1143000"/>
          </a:xfrm>
        </p:spPr>
        <p:txBody>
          <a:bodyPr/>
          <a:lstStyle/>
          <a:p>
            <a:r>
              <a:rPr lang="en-US" dirty="0" smtClean="0"/>
              <a:t>Affluence Will Be Widespread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34000"/>
                    </a14:imgEffect>
                  </a14:imgLayer>
                </a14:imgProps>
              </a:ext>
            </a:extLst>
          </a:blip>
          <a:srcRect t="7729" r="6547" b="7996"/>
          <a:stretch/>
        </p:blipFill>
        <p:spPr>
          <a:xfrm>
            <a:off x="125553" y="609600"/>
            <a:ext cx="9070402" cy="4905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562600"/>
            <a:ext cx="8481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 20-40% of Households in 270 Cities Will Have Income Above </a:t>
            </a:r>
            <a:r>
              <a:rPr lang="en-US" dirty="0" err="1" smtClean="0"/>
              <a:t>Rs</a:t>
            </a:r>
            <a:r>
              <a:rPr lang="en-US" dirty="0" smtClean="0"/>
              <a:t>. 1 lakh a month</a:t>
            </a:r>
          </a:p>
          <a:p>
            <a:r>
              <a:rPr lang="en-US" dirty="0" smtClean="0"/>
              <a:t>Above 40% of the Households in 48 cities Will Have Income Above </a:t>
            </a:r>
            <a:r>
              <a:rPr lang="en-US" dirty="0" err="1" smtClean="0"/>
              <a:t>Rs</a:t>
            </a:r>
            <a:r>
              <a:rPr lang="en-US" dirty="0" smtClean="0"/>
              <a:t>. 2 lakhs a month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1873372"/>
            <a:ext cx="4530436" cy="4439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</a:t>
            </a:r>
            <a:r>
              <a:rPr lang="en-US" dirty="0" smtClean="0"/>
              <a:t>Surge In Affluence ….</a:t>
            </a:r>
            <a:br>
              <a:rPr lang="en-US" dirty="0" smtClean="0"/>
            </a:br>
            <a:r>
              <a:rPr lang="en-US" dirty="0" smtClean="0"/>
              <a:t>There’s A Surge In Irrationality!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</a:t>
            </a:r>
            <a:r>
              <a:rPr lang="en-US" dirty="0" smtClean="0"/>
              <a:t>ife goals multiply rapidly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oney usage becomes impulse led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Family </a:t>
            </a:r>
            <a:r>
              <a:rPr lang="en-US" dirty="0" smtClean="0"/>
              <a:t>demands multiply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nvestment priorities change every minute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Money Fever Becomes A Real Problem!!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62200" y="-295276"/>
            <a:ext cx="4343400" cy="6686551"/>
            <a:chOff x="2362200" y="-295276"/>
            <a:chExt cx="4343400" cy="66865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62200" y="-295276"/>
              <a:ext cx="4343400" cy="66865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000" y="5105400"/>
              <a:ext cx="9144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0"/>
            <a:ext cx="7886700" cy="99417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Be The 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 </a:t>
            </a:r>
            <a:b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Fevers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6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41" y="22860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Diagnosis Reveals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437" y="6276201"/>
            <a:ext cx="2774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RBI Report on Household Finance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072" y="1222772"/>
            <a:ext cx="9148215" cy="499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Investments go to real estate, gold on default </a:t>
            </a:r>
            <a:r>
              <a:rPr lang="en-US" dirty="0" smtClean="0"/>
              <a:t>mode</a:t>
            </a:r>
          </a:p>
          <a:p>
            <a:pPr lvl="1"/>
            <a:r>
              <a:rPr lang="en-US" dirty="0" smtClean="0"/>
              <a:t>And many Ponzi schemes</a:t>
            </a:r>
            <a:endParaRPr lang="en-US" dirty="0" smtClean="0"/>
          </a:p>
          <a:p>
            <a:pPr lvl="1"/>
            <a:r>
              <a:rPr lang="en-US" dirty="0" smtClean="0"/>
              <a:t>Plus many durable purchases</a:t>
            </a:r>
            <a:endParaRPr lang="en-US" dirty="0"/>
          </a:p>
          <a:p>
            <a:r>
              <a:rPr lang="en-US" dirty="0" smtClean="0"/>
              <a:t>Low mortgages, in fact prepayment rises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Paperwork </a:t>
            </a:r>
            <a:r>
              <a:rPr lang="en-US" dirty="0" smtClean="0"/>
              <a:t>in financial </a:t>
            </a:r>
            <a:r>
              <a:rPr lang="en-US" dirty="0" smtClean="0"/>
              <a:t>products looks frightening, so anything else that is quick looks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cription Blank, Texas B.O.P. Compliant Vertical Layout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 t="28089" r="7739" b="22432"/>
          <a:stretch/>
        </p:blipFill>
        <p:spPr bwMode="auto">
          <a:xfrm>
            <a:off x="152400" y="609600"/>
            <a:ext cx="8534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Stop </a:t>
            </a:r>
            <a:r>
              <a:rPr lang="en-US" dirty="0" smtClean="0"/>
              <a:t>Prescription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Investments: FD, Equity, MFs, Bonds, IPOs, </a:t>
            </a:r>
          </a:p>
          <a:p>
            <a:r>
              <a:rPr lang="en-US" dirty="0" smtClean="0"/>
              <a:t>Insurance: Life and Non-Life</a:t>
            </a:r>
          </a:p>
          <a:p>
            <a:r>
              <a:rPr lang="en-US" dirty="0" smtClean="0"/>
              <a:t>Real Estate</a:t>
            </a:r>
          </a:p>
          <a:p>
            <a:r>
              <a:rPr lang="en-US" dirty="0" smtClean="0"/>
              <a:t>Gold</a:t>
            </a:r>
          </a:p>
          <a:p>
            <a:r>
              <a:rPr lang="en-US" dirty="0" smtClean="0"/>
              <a:t>Loans: Home, Education, Auto, Durables, Personal, SME</a:t>
            </a:r>
          </a:p>
          <a:p>
            <a:r>
              <a:rPr lang="en-US" dirty="0" smtClean="0"/>
              <a:t>P2P </a:t>
            </a:r>
            <a:r>
              <a:rPr lang="en-US" dirty="0" smtClean="0"/>
              <a:t>Loans</a:t>
            </a:r>
          </a:p>
          <a:p>
            <a:r>
              <a:rPr lang="en-US" dirty="0" smtClean="0"/>
              <a:t>Loan servicing and overall indebtedness</a:t>
            </a:r>
            <a:endParaRPr lang="en-US" dirty="0" smtClean="0"/>
          </a:p>
          <a:p>
            <a:r>
              <a:rPr lang="en-US" dirty="0" smtClean="0"/>
              <a:t>Estate planning</a:t>
            </a:r>
          </a:p>
        </p:txBody>
      </p:sp>
    </p:spTree>
    <p:extLst>
      <p:ext uri="{BB962C8B-B14F-4D97-AF65-F5344CB8AC3E}">
        <p14:creationId xmlns:p14="http://schemas.microsoft.com/office/powerpoint/2010/main" val="39660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 Mahindra AM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 Mahindra AMC Template</Template>
  <TotalTime>6201</TotalTime>
  <Words>481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Eurostile</vt:lpstr>
      <vt:lpstr>1  Mahindra AMC Template</vt:lpstr>
      <vt:lpstr>Where Do We Go  From Here? </vt:lpstr>
      <vt:lpstr>Some Challenges We Are Facing as Advisors</vt:lpstr>
      <vt:lpstr>Fall In Income is #1 Concern </vt:lpstr>
      <vt:lpstr>Surge In Incomes Is Coming! </vt:lpstr>
      <vt:lpstr>Affluence Will Be Widespread</vt:lpstr>
      <vt:lpstr>With Surge In Affluence …. There’s A Surge In Irrationality!</vt:lpstr>
      <vt:lpstr>         Can You Be The GP  for Money Fevers?</vt:lpstr>
      <vt:lpstr>Diagnosis Reveals…</vt:lpstr>
      <vt:lpstr>One Stop Prescription </vt:lpstr>
      <vt:lpstr>Why This Approach Has  High Probability of Success?</vt:lpstr>
      <vt:lpstr>Alternative 2:  You Be A Specialist  How Do You Choose A Specialization?</vt:lpstr>
      <vt:lpstr>Be A Customer Specialist…</vt:lpstr>
      <vt:lpstr>There are Many Customer Types. And One Size Does Not Fit All!</vt:lpstr>
      <vt:lpstr>You Need To Re-Imagine Your Business’ Relevance For Your Customer</vt:lpstr>
      <vt:lpstr>Regulatory Push Is Also To Institutionalize the Business….</vt:lpstr>
      <vt:lpstr>One Thing Is 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Mahindra Mutual Fund</dc:title>
  <dc:creator>23172274</dc:creator>
  <cp:lastModifiedBy>ASHUTOSH BISHNOI</cp:lastModifiedBy>
  <cp:revision>381</cp:revision>
  <dcterms:created xsi:type="dcterms:W3CDTF">2016-09-06T04:44:40Z</dcterms:created>
  <dcterms:modified xsi:type="dcterms:W3CDTF">2019-02-19T09:45:20Z</dcterms:modified>
</cp:coreProperties>
</file>